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68" r:id="rId7"/>
    <p:sldId id="262" r:id="rId8"/>
    <p:sldId id="267" r:id="rId9"/>
    <p:sldId id="276" r:id="rId10"/>
    <p:sldId id="265" r:id="rId11"/>
    <p:sldId id="277" r:id="rId12"/>
    <p:sldId id="278" r:id="rId13"/>
    <p:sldId id="279" r:id="rId14"/>
    <p:sldId id="282" r:id="rId15"/>
    <p:sldId id="280" r:id="rId16"/>
    <p:sldId id="283" r:id="rId17"/>
    <p:sldId id="281" r:id="rId18"/>
    <p:sldId id="263" r:id="rId19"/>
    <p:sldId id="264" r:id="rId20"/>
    <p:sldId id="266" r:id="rId21"/>
    <p:sldId id="269" r:id="rId22"/>
    <p:sldId id="270" r:id="rId23"/>
    <p:sldId id="273" r:id="rId24"/>
    <p:sldId id="271" r:id="rId25"/>
    <p:sldId id="272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88904"/>
  </p:normalViewPr>
  <p:slideViewPr>
    <p:cSldViewPr snapToGrid="0" snapToObjects="1">
      <p:cViewPr varScale="1">
        <p:scale>
          <a:sx n="109" d="100"/>
          <a:sy n="109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6205-25AD-5B46-8487-B608EDE05A99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0CE5-46CB-8F4C-B630-54FD4B5A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in 2016 </a:t>
            </a:r>
            <a:r>
              <a:rPr lang="en-US"/>
              <a:t>by Bilen, 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4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</a:t>
            </a:r>
            <a:r>
              <a:rPr lang="en-US" baseline="0"/>
              <a:t>than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</a:p>
          <a:p>
            <a:r>
              <a:rPr lang="en-US" baseline="0" dirty="0"/>
              <a:t>Set of features that represent class -&gt; set of feat that represents the extent of each instance of a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knowledge to extract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  <a:p>
            <a:r>
              <a:rPr lang="en-US" dirty="0"/>
              <a:t>Non-max suppression</a:t>
            </a:r>
          </a:p>
          <a:p>
            <a:r>
              <a:rPr lang="en-US" dirty="0"/>
              <a:t>Histogram of oriented gradients, scale invariant feature transform</a:t>
            </a:r>
          </a:p>
          <a:p>
            <a:r>
              <a:rPr lang="en-US" dirty="0"/>
              <a:t>Support vector machine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3/5/22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bilen.github.io/wsl-eccv20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21.307431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/blob/master/tools_cam/visualization_attention_map_image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41903/ObjectLocalization-WeaklySupervised" TargetMode="External"/><Relationship Id="rId4" Type="http://schemas.openxmlformats.org/officeDocument/2006/relationships/hyperlink" Target="https://github.com/yeezhu/SPN.pytorch/blob/master/demo/EvaluationDemo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868B-8591-F34B-AEA7-CFE9BAB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05514"/>
            <a:ext cx="4824856" cy="196759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Optima" panose="02000503060000020004" pitchFamily="2" charset="0"/>
              </a:rPr>
              <a:t>Weakly Supervised Object Localization</a:t>
            </a:r>
            <a:br>
              <a:rPr lang="en-US" sz="5000" dirty="0">
                <a:latin typeface="Optima" panose="02000503060000020004" pitchFamily="2" charset="0"/>
              </a:rPr>
            </a:br>
            <a:r>
              <a:rPr lang="en-US" sz="5000" dirty="0">
                <a:latin typeface="Optima" panose="02000503060000020004" pitchFamily="2" charset="0"/>
              </a:rPr>
              <a:t>(WSOL)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5C87F-05F9-364D-96C8-4456A91F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3668233"/>
            <a:ext cx="4655719" cy="2316972"/>
          </a:xfrm>
        </p:spPr>
        <p:txBody>
          <a:bodyPr>
            <a:normAutofit/>
          </a:bodyPr>
          <a:lstStyle/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CIS607  Computer Vision and</a:t>
            </a:r>
          </a:p>
          <a:p>
            <a:r>
              <a:rPr lang="en-US" dirty="0">
                <a:latin typeface="Optima" panose="02000503060000020004" pitchFamily="2" charset="0"/>
              </a:rPr>
              <a:t>              Deep Learning Seminar</a:t>
            </a:r>
          </a:p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Tyler Newton</a:t>
            </a: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0F9BB89-E110-4007-AD5D-2AB5A5C6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92" r="2" b="2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001187"/>
            <a:ext cx="11364245" cy="1446550"/>
          </a:xfrm>
        </p:spPr>
        <p:txBody>
          <a:bodyPr/>
          <a:lstStyle/>
          <a:p>
            <a:r>
              <a:rPr lang="en-US" dirty="0"/>
              <a:t>Feature representations from off-the-shelf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9" y="2942561"/>
            <a:ext cx="59563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44885" y="498726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5" y="1862299"/>
            <a:ext cx="8267296" cy="4517236"/>
          </a:xfrm>
        </p:spPr>
        <p:txBody>
          <a:bodyPr/>
          <a:lstStyle/>
          <a:p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use pre-trained models as feature extractors (</a:t>
            </a:r>
            <a:r>
              <a:rPr lang="en-US" dirty="0" err="1"/>
              <a:t>DeCAF</a:t>
            </a:r>
            <a:r>
              <a:rPr lang="en-US" dirty="0"/>
              <a:t>, MIL)</a:t>
            </a:r>
          </a:p>
          <a:p>
            <a:pPr lvl="1"/>
            <a:r>
              <a:rPr lang="en-US" dirty="0" err="1"/>
              <a:t>Gonthier</a:t>
            </a:r>
            <a:r>
              <a:rPr lang="en-US" dirty="0"/>
              <a:t> 2018, </a:t>
            </a:r>
            <a:r>
              <a:rPr lang="en-US" dirty="0" err="1"/>
              <a:t>Zadrija</a:t>
            </a:r>
            <a:r>
              <a:rPr lang="en-US" dirty="0"/>
              <a:t> CVIU 2018, etc.</a:t>
            </a:r>
          </a:p>
          <a:p>
            <a:r>
              <a:rPr lang="en-US" dirty="0"/>
              <a:t>Inherent cues in deep models</a:t>
            </a:r>
          </a:p>
          <a:p>
            <a:pPr lvl="1"/>
            <a:r>
              <a:rPr lang="en-US" dirty="0"/>
              <a:t>network layer activations and semantic scores</a:t>
            </a:r>
          </a:p>
          <a:p>
            <a:pPr lvl="1"/>
            <a:r>
              <a:rPr lang="en-US" dirty="0"/>
              <a:t>Li ISPRS 2018, </a:t>
            </a:r>
            <a:r>
              <a:rPr lang="en-US" dirty="0" err="1"/>
              <a:t>Wilhelem</a:t>
            </a:r>
            <a:r>
              <a:rPr lang="en-US" dirty="0"/>
              <a:t> DICTA 2017, etc.</a:t>
            </a:r>
          </a:p>
          <a:p>
            <a:r>
              <a:rPr lang="en-US" dirty="0"/>
              <a:t>Fine-tuned deep models</a:t>
            </a:r>
          </a:p>
          <a:p>
            <a:pPr lvl="1"/>
            <a:r>
              <a:rPr lang="en-US" dirty="0"/>
              <a:t>tune OTS models during weakly supervised learning</a:t>
            </a:r>
          </a:p>
          <a:p>
            <a:pPr lvl="1"/>
            <a:r>
              <a:rPr lang="en-US" dirty="0"/>
              <a:t>Zhang IJCV 2019, Shi ICCV 2017, Singh CVPR 2016,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5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End-to-end deep weakly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r>
              <a:rPr lang="en-US" dirty="0"/>
              <a:t>Single-network training</a:t>
            </a:r>
          </a:p>
          <a:p>
            <a:pPr lvl="1"/>
            <a:r>
              <a:rPr lang="en-US" dirty="0"/>
              <a:t>object regions from end-to-end learning via layers for instance inference and propagation of image labels </a:t>
            </a:r>
          </a:p>
          <a:p>
            <a:pPr lvl="1"/>
            <a:r>
              <a:rPr lang="en-US" dirty="0"/>
              <a:t>outputs vary 🧐: semantic scores (Wu, Bilen), CAM maps (Zhou), bounding boxes, point</a:t>
            </a:r>
          </a:p>
          <a:p>
            <a:pPr lvl="1"/>
            <a:r>
              <a:rPr lang="en-US" dirty="0"/>
              <a:t>Huang NIPS 2020, Shen CVPR 2020, Mai CVPR 2020, Jiang ICCV 2019, </a:t>
            </a:r>
            <a:r>
              <a:rPr lang="mr-IN" dirty="0"/>
              <a:t>…</a:t>
            </a:r>
            <a:r>
              <a:rPr lang="en-US" dirty="0"/>
              <a:t> , many others</a:t>
            </a:r>
            <a:r>
              <a:rPr lang="mr-IN" dirty="0"/>
              <a:t>…</a:t>
            </a:r>
            <a:r>
              <a:rPr lang="en-US" dirty="0"/>
              <a:t>, Wu CVPR 2015,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Multi-network training</a:t>
            </a:r>
          </a:p>
          <a:p>
            <a:pPr lvl="1"/>
            <a:r>
              <a:rPr lang="en-US" dirty="0"/>
              <a:t>one network to mine initial object regions</a:t>
            </a:r>
          </a:p>
          <a:p>
            <a:pPr lvl="1"/>
            <a:r>
              <a:rPr lang="en-US" dirty="0"/>
              <a:t>another network for detection via MIL framework</a:t>
            </a:r>
          </a:p>
          <a:p>
            <a:pPr lvl="1"/>
            <a:r>
              <a:rPr lang="en-US" dirty="0"/>
              <a:t>sometimes another final object detection network (Fast[</a:t>
            </a:r>
            <a:r>
              <a:rPr lang="en-US" dirty="0" err="1"/>
              <a:t>er</a:t>
            </a:r>
            <a:r>
              <a:rPr lang="en-US" dirty="0"/>
              <a:t>] RCNN)</a:t>
            </a:r>
          </a:p>
          <a:p>
            <a:pPr lvl="1"/>
            <a:r>
              <a:rPr lang="en-US" dirty="0"/>
              <a:t>Zhang CVPR 2020, </a:t>
            </a:r>
            <a:r>
              <a:rPr lang="en-US" dirty="0" err="1"/>
              <a:t>Zhong</a:t>
            </a:r>
            <a:r>
              <a:rPr lang="en-US" dirty="0"/>
              <a:t> ECCV 2020m </a:t>
            </a:r>
            <a:r>
              <a:rPr lang="en-US" dirty="0" err="1"/>
              <a:t>Kosugi</a:t>
            </a:r>
            <a:r>
              <a:rPr lang="en-US" dirty="0"/>
              <a:t> ICCV 2019, </a:t>
            </a:r>
            <a:r>
              <a:rPr lang="mr-IN" dirty="0"/>
              <a:t>…</a:t>
            </a:r>
            <a:r>
              <a:rPr lang="en-US" dirty="0"/>
              <a:t>, Zhang TGRS 2016, etc.</a:t>
            </a:r>
          </a:p>
          <a:p>
            <a:pPr lvl="1"/>
            <a:r>
              <a:rPr lang="en-US" dirty="0"/>
              <a:t>SOA despite lack of engineered features like </a:t>
            </a:r>
            <a:r>
              <a:rPr lang="en-US" dirty="0" err="1"/>
              <a:t>bbox</a:t>
            </a:r>
            <a:r>
              <a:rPr lang="en-US" dirty="0"/>
              <a:t> regression, negative mining, etc.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PASCAL VOC, ImageNet, and CUB datasets:</a:t>
            </a:r>
          </a:p>
          <a:p>
            <a:pPr marL="0" indent="0">
              <a:buNone/>
            </a:pPr>
            <a:r>
              <a:rPr lang="en-US" dirty="0" err="1"/>
              <a:t>CorLoc</a:t>
            </a:r>
            <a:r>
              <a:rPr lang="en-US" dirty="0"/>
              <a:t> metric – bounding box with highest class score has &gt;= 50% overlap </a:t>
            </a:r>
          </a:p>
          <a:p>
            <a:pPr marL="0" indent="0">
              <a:buNone/>
            </a:pPr>
            <a:r>
              <a:rPr lang="en-US" dirty="0"/>
              <a:t>                            with ground-truth bounding box (requires a ground-truth, but      </a:t>
            </a:r>
          </a:p>
          <a:p>
            <a:pPr marL="0" indent="0">
              <a:buNone/>
            </a:pPr>
            <a:r>
              <a:rPr lang="en-US" dirty="0"/>
              <a:t>                            remember this is </a:t>
            </a:r>
            <a:r>
              <a:rPr lang="en-US" u="sng" dirty="0"/>
              <a:t>WS</a:t>
            </a:r>
            <a:r>
              <a:rPr lang="en-US" dirty="0"/>
              <a:t>OL)</a:t>
            </a:r>
          </a:p>
          <a:p>
            <a:pPr marL="0" indent="0">
              <a:buNone/>
            </a:pPr>
            <a:r>
              <a:rPr lang="en-US" dirty="0" err="1"/>
              <a:t>mAP</a:t>
            </a:r>
            <a:r>
              <a:rPr lang="en-US" dirty="0"/>
              <a:t> metric – mean IOU if IOU with ground-truth is &gt; 50%</a:t>
            </a:r>
          </a:p>
          <a:p>
            <a:pPr marL="0" indent="0">
              <a:buNone/>
            </a:pPr>
            <a:r>
              <a:rPr lang="en-US" dirty="0"/>
              <a:t>Other metrics: GT Loc, Top-1 Loc, Top-5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luck</a:t>
            </a:r>
          </a:p>
        </p:txBody>
      </p:sp>
    </p:spTree>
    <p:extLst>
      <p:ext uri="{BB962C8B-B14F-4D97-AF65-F5344CB8AC3E}">
        <p14:creationId xmlns:p14="http://schemas.microsoft.com/office/powerpoint/2010/main" val="726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4" y="278173"/>
            <a:ext cx="11302404" cy="1446550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21" y="0"/>
            <a:ext cx="54994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1" y="1101114"/>
            <a:ext cx="6792770" cy="4336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3980403" y="769217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9650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8" y="499428"/>
            <a:ext cx="11704823" cy="6053772"/>
          </a:xfrm>
        </p:spPr>
        <p:txBody>
          <a:bodyPr>
            <a:normAutofit/>
          </a:bodyPr>
          <a:lstStyle/>
          <a:p>
            <a:r>
              <a:rPr lang="en-US" dirty="0"/>
              <a:t>CAM methods are popular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C1DF-4724-9044-953E-2C890401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9" y="1267696"/>
            <a:ext cx="11290659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CAM on OTS CNN models:</a:t>
            </a:r>
          </a:p>
          <a:p>
            <a:pPr lvl="1"/>
            <a:r>
              <a:rPr lang="en-US" dirty="0"/>
              <a:t>struggle with global cues</a:t>
            </a:r>
          </a:p>
          <a:p>
            <a:pPr lvl="1"/>
            <a:r>
              <a:rPr lang="en-US" dirty="0"/>
              <a:t>convolutions produce localized receptive fields leading to partial activation</a:t>
            </a:r>
          </a:p>
          <a:p>
            <a:pPr lvl="1"/>
            <a:r>
              <a:rPr lang="en-US" dirty="0"/>
              <a:t>Layer-CAM (Jiang et al. 2021) tries to solve this by sampling shallow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Transformers to the rescue:</a:t>
            </a:r>
          </a:p>
          <a:p>
            <a:pPr lvl="1"/>
            <a:r>
              <a:rPr lang="en-US" dirty="0"/>
              <a:t>TS-CAM (Gao et al. 2021) token semantic </a:t>
            </a:r>
          </a:p>
          <a:p>
            <a:pPr marL="457200" lvl="1" indent="0">
              <a:buNone/>
            </a:pPr>
            <a:r>
              <a:rPr lang="en-US" dirty="0"/>
              <a:t>    coupled attention maps via visual </a:t>
            </a:r>
          </a:p>
          <a:p>
            <a:pPr marL="457200" lvl="1" indent="0">
              <a:buNone/>
            </a:pPr>
            <a:r>
              <a:rPr lang="en-US" dirty="0"/>
              <a:t>    transformer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8924267-3913-EC47-8F7C-84484A13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4" y="2747472"/>
            <a:ext cx="6323889" cy="4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" y="1838252"/>
            <a:ext cx="10125456" cy="451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417" y="634929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85D8D67-BFC1-6B4F-A988-528C22E5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72" y="1456512"/>
            <a:ext cx="7761515" cy="515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D19BC-AF38-1E41-B857-6DEDB8C4E3D5}"/>
              </a:ext>
            </a:extLst>
          </p:cNvPr>
          <p:cNvSpPr txBox="1"/>
          <p:nvPr/>
        </p:nvSpPr>
        <p:spPr>
          <a:xfrm>
            <a:off x="6096000" y="3977712"/>
            <a:ext cx="4025287" cy="2880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91F6-2CC4-6944-B5CA-36FB19ECD6D1}"/>
              </a:ext>
            </a:extLst>
          </p:cNvPr>
          <p:cNvSpPr txBox="1"/>
          <p:nvPr/>
        </p:nvSpPr>
        <p:spPr>
          <a:xfrm>
            <a:off x="2828849" y="6494095"/>
            <a:ext cx="279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Gao et al. 2021</a:t>
            </a:r>
          </a:p>
        </p:txBody>
      </p:sp>
    </p:spTree>
    <p:extLst>
      <p:ext uri="{BB962C8B-B14F-4D97-AF65-F5344CB8AC3E}">
        <p14:creationId xmlns:p14="http://schemas.microsoft.com/office/powerpoint/2010/main" val="276172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1641178"/>
            <a:ext cx="8134793" cy="4603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449" y="624488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ECCV 2020 Tutorial on Weakly-Supervised Learning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https://hbilen.github.io/wsl-eccv20.github.io/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great resource:</a:t>
            </a:r>
          </a:p>
        </p:txBody>
      </p:sp>
    </p:spTree>
    <p:extLst>
      <p:ext uri="{BB962C8B-B14F-4D97-AF65-F5344CB8AC3E}">
        <p14:creationId xmlns:p14="http://schemas.microsoft.com/office/powerpoint/2010/main" val="183680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Weakly Supervised Object Localization and Detection: A Survey, Zhang et al. 2021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https://doi.org/10.1109/TPAMI.2021.3074313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217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great review paper:</a:t>
            </a:r>
          </a:p>
        </p:txBody>
      </p:sp>
    </p:spTree>
    <p:extLst>
      <p:ext uri="{BB962C8B-B14F-4D97-AF65-F5344CB8AC3E}">
        <p14:creationId xmlns:p14="http://schemas.microsoft.com/office/powerpoint/2010/main" val="121402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BEBB8C-C591-F641-9329-0CA8A774090F}"/>
              </a:ext>
            </a:extLst>
          </p:cNvPr>
          <p:cNvSpPr/>
          <p:nvPr/>
        </p:nvSpPr>
        <p:spPr>
          <a:xfrm rot="16200000">
            <a:off x="2691115" y="-384825"/>
            <a:ext cx="416689" cy="4294209"/>
          </a:xfrm>
          <a:prstGeom prst="leftBrace">
            <a:avLst>
              <a:gd name="adj1" fmla="val 2500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ADC9E-4005-5F40-B6DB-B517FA82A6DA}"/>
              </a:ext>
            </a:extLst>
          </p:cNvPr>
          <p:cNvSpPr txBox="1"/>
          <p:nvPr/>
        </p:nvSpPr>
        <p:spPr>
          <a:xfrm>
            <a:off x="965347" y="2012176"/>
            <a:ext cx="3983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training data are class labels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 (image-level labels)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-no information on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3"/>
          <a:stretch/>
        </p:blipFill>
        <p:spPr>
          <a:xfrm>
            <a:off x="5265591" y="2012176"/>
            <a:ext cx="6145141" cy="4024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338161" y="612384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36765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1" y="1114016"/>
            <a:ext cx="10992441" cy="3235246"/>
          </a:xfrm>
        </p:spPr>
        <p:txBody>
          <a:bodyPr>
            <a:noAutofit/>
          </a:bodyPr>
          <a:lstStyle/>
          <a:p>
            <a:r>
              <a:rPr lang="en-US" sz="4800" dirty="0"/>
              <a:t>Takeaways:</a:t>
            </a:r>
            <a:br>
              <a:rPr lang="en-US" sz="4800" dirty="0"/>
            </a:br>
            <a:r>
              <a:rPr lang="en-US" sz="2000" dirty="0"/>
              <a:t>	- methods that require initialization are sensitive to that choice and prone to overfitting</a:t>
            </a:r>
            <a:br>
              <a:rPr lang="en-US" sz="2000" dirty="0"/>
            </a:br>
            <a:r>
              <a:rPr lang="en-US" sz="2000" dirty="0"/>
              <a:t>	- end-to-end networks are SOA</a:t>
            </a:r>
            <a:br>
              <a:rPr lang="en-US" sz="2000" dirty="0"/>
            </a:br>
            <a:r>
              <a:rPr lang="en-US" sz="2000" dirty="0"/>
              <a:t>	- performance compared to standard supervision is ~70-80% in best cases</a:t>
            </a:r>
            <a:br>
              <a:rPr lang="en-US" sz="1800" dirty="0"/>
            </a:br>
            <a:br>
              <a:rPr lang="en-US" sz="4800" dirty="0"/>
            </a:br>
            <a:r>
              <a:rPr lang="en-US" sz="4800" dirty="0"/>
              <a:t>Let’s demo 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1" y="4236012"/>
            <a:ext cx="10992441" cy="393534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3"/>
              </a:rPr>
              <a:t>https://github.com/vasgaowei/TS-CAM/blob/master/tools_cam/visualization_attention_map_imaget.ipynb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https://github.com/yeezhu/SPN.pytorch/blob/master/demo/EvaluationDemo.ipynb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Fake HW: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https://github.com/g41903/ObjectLocalization-WeaklySupervised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91" y="1109028"/>
            <a:ext cx="8267296" cy="1446550"/>
          </a:xfrm>
        </p:spPr>
        <p:txBody>
          <a:bodyPr>
            <a:normAutofit/>
          </a:bodyPr>
          <a:lstStyle/>
          <a:p>
            <a:r>
              <a:rPr lang="en-US" sz="54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68815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374207"/>
            <a:ext cx="5982291" cy="596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65733" y="1126744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98030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094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533566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81872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57119" y="20171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28745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291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18483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7971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7865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7085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8523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38" y="4200237"/>
            <a:ext cx="3280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ill-posed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input: image-level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output: instance-level</a:t>
            </a:r>
          </a:p>
        </p:txBody>
      </p:sp>
    </p:spTree>
    <p:extLst>
      <p:ext uri="{BB962C8B-B14F-4D97-AF65-F5344CB8AC3E}">
        <p14:creationId xmlns:p14="http://schemas.microsoft.com/office/powerpoint/2010/main" val="20095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67" y="1062871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Challenges of WSOL</a:t>
            </a:r>
          </a:p>
          <a:p>
            <a:pPr marL="0" indent="0">
              <a:buNone/>
            </a:pPr>
            <a:r>
              <a:rPr lang="en-US" dirty="0"/>
              <a:t>The usual suspects: 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intra-class variance</a:t>
            </a:r>
          </a:p>
          <a:p>
            <a:pPr lvl="1"/>
            <a:r>
              <a:rPr lang="en-US" dirty="0"/>
              <a:t>occlusion</a:t>
            </a:r>
          </a:p>
          <a:p>
            <a:pPr marL="0" indent="0">
              <a:buNone/>
            </a:pPr>
            <a:r>
              <a:rPr lang="en-US" dirty="0"/>
              <a:t>Mapping from class to location: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part vs whole</a:t>
            </a:r>
          </a:p>
          <a:p>
            <a:pPr lvl="1"/>
            <a:r>
              <a:rPr lang="en-US" dirty="0"/>
              <a:t>background vs object</a:t>
            </a:r>
          </a:p>
          <a:p>
            <a:pPr lvl="1"/>
            <a:r>
              <a:rPr lang="en-US" dirty="0"/>
              <a:t>concurrence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592275"/>
            <a:ext cx="5291937" cy="3522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7" y="4663765"/>
            <a:ext cx="2688857" cy="1793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0" y="4585317"/>
            <a:ext cx="2930882" cy="1950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17" y="1807150"/>
            <a:ext cx="2463739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4" y="687470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Motivation/Cost  of WSOL</a:t>
            </a:r>
          </a:p>
          <a:p>
            <a:pPr marL="0" indent="0">
              <a:buNone/>
            </a:pPr>
            <a:r>
              <a:rPr lang="en-US" dirty="0"/>
              <a:t>Save labeling time at the expense of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57364" r="8603"/>
          <a:stretch/>
        </p:blipFill>
        <p:spPr>
          <a:xfrm>
            <a:off x="7527851" y="165598"/>
            <a:ext cx="4306408" cy="2133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818" y="4979997"/>
            <a:ext cx="4315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2574161"/>
            <a:ext cx="7697973" cy="4165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81148" y="2235607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2644" y="6990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0" y="6487547"/>
            <a:ext cx="2806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Bilen ECCV 2020</a:t>
            </a:r>
          </a:p>
        </p:txBody>
      </p:sp>
    </p:spTree>
    <p:extLst>
      <p:ext uri="{BB962C8B-B14F-4D97-AF65-F5344CB8AC3E}">
        <p14:creationId xmlns:p14="http://schemas.microsoft.com/office/powerpoint/2010/main" val="20746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Three main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73" y="2865672"/>
            <a:ext cx="6341955" cy="32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717622" y="6160115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394458"/>
            <a:ext cx="8267296" cy="45172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classic approaches (feature engineering)</a:t>
            </a:r>
          </a:p>
          <a:p>
            <a:pPr lvl="1"/>
            <a:r>
              <a:rPr lang="en-US" dirty="0"/>
              <a:t>clever initialization methods</a:t>
            </a:r>
          </a:p>
          <a:p>
            <a:pPr lvl="1"/>
            <a:r>
              <a:rPr lang="en-US" dirty="0"/>
              <a:t>clever refinement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OTS feature representations</a:t>
            </a:r>
          </a:p>
          <a:p>
            <a:pPr lvl="1"/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inherent cues in deep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 frameworks</a:t>
            </a:r>
          </a:p>
          <a:p>
            <a:pPr lvl="1"/>
            <a:r>
              <a:rPr lang="en-US" dirty="0"/>
              <a:t>single-network</a:t>
            </a:r>
          </a:p>
          <a:p>
            <a:pPr lvl="1"/>
            <a:r>
              <a:rPr lang="en-US" dirty="0"/>
              <a:t>multi-network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393BE-D1D4-B04C-A019-C0F575755C30}"/>
              </a:ext>
            </a:extLst>
          </p:cNvPr>
          <p:cNvSpPr txBox="1"/>
          <p:nvPr/>
        </p:nvSpPr>
        <p:spPr>
          <a:xfrm rot="16200000">
            <a:off x="3649722" y="4241414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" dirty="0"/>
              <a:t>Studies per year (not cumulative)</a:t>
            </a:r>
          </a:p>
        </p:txBody>
      </p:sp>
    </p:spTree>
    <p:extLst>
      <p:ext uri="{BB962C8B-B14F-4D97-AF65-F5344CB8AC3E}">
        <p14:creationId xmlns:p14="http://schemas.microsoft.com/office/powerpoint/2010/main" val="9010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 (some type of information cue on </a:t>
            </a:r>
            <a:br>
              <a:rPr lang="en-US" dirty="0"/>
            </a:br>
            <a:r>
              <a:rPr lang="en-US" dirty="0"/>
              <a:t>candidate object regions)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6567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 (some type of information cue on </a:t>
            </a:r>
            <a:br>
              <a:rPr lang="en-US" dirty="0"/>
            </a:br>
            <a:r>
              <a:rPr lang="en-US" dirty="0"/>
              <a:t>candidate object regions)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2314" y="4706494"/>
            <a:ext cx="48767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building blocks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13458721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1124</Words>
  <Application>Microsoft Macintosh PowerPoint</Application>
  <PresentationFormat>Widescreen</PresentationFormat>
  <Paragraphs>171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Optima</vt:lpstr>
      <vt:lpstr>Seaford Display</vt:lpstr>
      <vt:lpstr>System Font Regular</vt:lpstr>
      <vt:lpstr>Tenorite</vt:lpstr>
      <vt:lpstr>MadridVTI</vt:lpstr>
      <vt:lpstr>Weakly Supervised Object Localization (WSOL) Overview</vt:lpstr>
      <vt:lpstr>Weakly Supervised Object Localization (WSOL)</vt:lpstr>
      <vt:lpstr>Weakly Supervised Object Localization (WSOL)</vt:lpstr>
      <vt:lpstr>Weakly Supervised Object Localization (WSOL)</vt:lpstr>
      <vt:lpstr>PowerPoint Presentation</vt:lpstr>
      <vt:lpstr>PowerPoint Presentation</vt:lpstr>
      <vt:lpstr>Three main frameworks</vt:lpstr>
      <vt:lpstr>Classic approaches</vt:lpstr>
      <vt:lpstr>Classic approaches</vt:lpstr>
      <vt:lpstr>Feature representations from off-the-shelf models</vt:lpstr>
      <vt:lpstr>End-to-end deep weakly supervised learning</vt:lpstr>
      <vt:lpstr>Evaluation metrics</vt:lpstr>
      <vt:lpstr>Use cases</vt:lpstr>
      <vt:lpstr>CAM methods are popular    </vt:lpstr>
      <vt:lpstr>TS-CAM: Token Semantic Coupled Attention Map for Weakly Supervised Object Localization</vt:lpstr>
      <vt:lpstr>TS-CAM: Token Semantic Coupled Attention Map for Weakly Supervised Object Localization</vt:lpstr>
      <vt:lpstr>TS-CAM: Token Semantic Coupled Attention Map for Weakly Supervised Object Localization</vt:lpstr>
      <vt:lpstr>ECCV 2020 Tutorial on Weakly-Supervised Learning in Computer Vision</vt:lpstr>
      <vt:lpstr>Weakly Supervised Object Localization and Detection: A Survey, Zhang et al. 2021 </vt:lpstr>
      <vt:lpstr>Takeaways:  - methods that require initialization are sensitive to that choice and prone to overfitting  - end-to-end networks are SOA  - performance compared to standard supervision is ~70-80% in best cases  Let’s demo 💻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Object Localization</dc:title>
  <dc:creator>Tyler Newton</dc:creator>
  <cp:lastModifiedBy>Tyler Newton</cp:lastModifiedBy>
  <cp:revision>103</cp:revision>
  <dcterms:created xsi:type="dcterms:W3CDTF">2022-02-05T03:24:02Z</dcterms:created>
  <dcterms:modified xsi:type="dcterms:W3CDTF">2022-03-05T20:31:43Z</dcterms:modified>
</cp:coreProperties>
</file>